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8" r:id="rId2"/>
  </p:sldMasterIdLst>
  <p:notesMasterIdLst>
    <p:notesMasterId r:id="rId13"/>
  </p:notesMasterIdLst>
  <p:handoutMasterIdLst>
    <p:handoutMasterId r:id="rId14"/>
  </p:handoutMasterIdLst>
  <p:sldIdLst>
    <p:sldId id="442" r:id="rId3"/>
    <p:sldId id="476" r:id="rId4"/>
    <p:sldId id="376" r:id="rId5"/>
    <p:sldId id="466" r:id="rId6"/>
    <p:sldId id="467" r:id="rId7"/>
    <p:sldId id="465" r:id="rId8"/>
    <p:sldId id="463" r:id="rId9"/>
    <p:sldId id="418" r:id="rId10"/>
    <p:sldId id="477" r:id="rId11"/>
    <p:sldId id="487" r:id="rId1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CC99"/>
    <a:srgbClr val="FFFF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65" d="100"/>
          <a:sy n="65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barickman\Dropbox\daq\WinterEmissionsTrend\EmisTrends\ChartBasis2002_EPM_04_20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barickman\Dropbox\daq\WinterEmissionsTrend\EmisTrends\ChartBasis2008_Baseline200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barickman\Dropbox\daq\WinterEmissionsTrend\EmisTrends\ChartBasis2014_Baseline2014_EI_10_03_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Sheet1!$F$1</c:f>
              <c:strCache>
                <c:ptCount val="1"/>
                <c:pt idx="0">
                  <c:v>Average Winter Day 2002 - Wasatch Front</c:v>
                </c:pt>
              </c:strCache>
            </c:strRef>
          </c:tx>
          <c:dLbls>
            <c:dLbl>
              <c:idx val="2"/>
              <c:layout>
                <c:manualLayout>
                  <c:x val="0.14895781127074259"/>
                  <c:y val="9.15719197072197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Area</c:v>
                </c:pt>
                <c:pt idx="1">
                  <c:v>Mobile</c:v>
                </c:pt>
                <c:pt idx="2">
                  <c:v>Large Industry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184.46100000000001</c:v>
                </c:pt>
                <c:pt idx="1">
                  <c:v>223.68270000000001</c:v>
                </c:pt>
                <c:pt idx="2">
                  <c:v>62.739100000000001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4438093945153407"/>
                  <c:y val="0.149310448036100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345883488701843"/>
                  <c:y val="-0.201674264401160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4617270919181054E-2"/>
                  <c:y val="0.134566618710857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Large </a:t>
                    </a:r>
                  </a:p>
                  <a:p>
                    <a:r>
                      <a:rPr lang="en-US" sz="1400" dirty="0" smtClean="0"/>
                      <a:t>Industry</a:t>
                    </a:r>
                    <a:r>
                      <a:rPr lang="en-US" sz="1400" dirty="0"/>
                      <a:t>
10%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Totals!$C$6:$E$6</c:f>
              <c:strCache>
                <c:ptCount val="3"/>
                <c:pt idx="0">
                  <c:v>Area</c:v>
                </c:pt>
                <c:pt idx="1">
                  <c:v>Mobile</c:v>
                </c:pt>
                <c:pt idx="2">
                  <c:v>Large Industrial</c:v>
                </c:pt>
              </c:strCache>
            </c:strRef>
          </c:cat>
          <c:val>
            <c:numRef>
              <c:f>Totals!$C$7:$E$7</c:f>
              <c:numCache>
                <c:formatCode>General</c:formatCode>
                <c:ptCount val="3"/>
                <c:pt idx="0">
                  <c:v>129</c:v>
                </c:pt>
                <c:pt idx="1">
                  <c:v>217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7458688326419766"/>
                  <c:y val="7.70823192555476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872293565827931"/>
                  <c:y val="-0.192585063230732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56757337151038"/>
                  <c:y val="0.1493175208714219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Large </a:t>
                    </a:r>
                  </a:p>
                  <a:p>
                    <a:r>
                      <a:rPr lang="en-US" sz="1400"/>
                      <a:t>Industry
13%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totals!$B$1:$D$1</c:f>
              <c:strCache>
                <c:ptCount val="3"/>
                <c:pt idx="0">
                  <c:v>Area</c:v>
                </c:pt>
                <c:pt idx="1">
                  <c:v>Mobile</c:v>
                </c:pt>
                <c:pt idx="2">
                  <c:v>Large Industry</c:v>
                </c:pt>
              </c:strCache>
            </c:strRef>
          </c:cat>
          <c:val>
            <c:numRef>
              <c:f>totals!$B$2:$D$2</c:f>
              <c:numCache>
                <c:formatCode>General</c:formatCode>
                <c:ptCount val="3"/>
                <c:pt idx="0">
                  <c:v>123.6</c:v>
                </c:pt>
                <c:pt idx="1">
                  <c:v>153.69999999999999</c:v>
                </c:pt>
                <c:pt idx="2">
                  <c:v>42.5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4F3D1-D246-43E5-972B-A33FEAEA788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11B8E5-052C-4F39-ABD3-3FFDBDBF463A}">
      <dgm:prSet phldrT="[Text]" custT="1"/>
      <dgm:spPr/>
      <dgm:t>
        <a:bodyPr/>
        <a:lstStyle/>
        <a:p>
          <a:r>
            <a:rPr lang="en-US" sz="4000" dirty="0" smtClean="0"/>
            <a:t>Policy</a:t>
          </a:r>
          <a:endParaRPr lang="en-US" sz="4000" dirty="0"/>
        </a:p>
      </dgm:t>
    </dgm:pt>
    <dgm:pt modelId="{BE623B97-3D2E-477C-853B-97CB0A69CC42}" type="parTrans" cxnId="{97BCB4BD-0071-4F92-BFE3-63AC5DC2F7B5}">
      <dgm:prSet/>
      <dgm:spPr/>
      <dgm:t>
        <a:bodyPr/>
        <a:lstStyle/>
        <a:p>
          <a:endParaRPr lang="en-US"/>
        </a:p>
      </dgm:t>
    </dgm:pt>
    <dgm:pt modelId="{0F0A2472-A3BE-4DA8-AB9B-F93A7AE812F3}" type="sibTrans" cxnId="{97BCB4BD-0071-4F92-BFE3-63AC5DC2F7B5}">
      <dgm:prSet/>
      <dgm:spPr/>
      <dgm:t>
        <a:bodyPr/>
        <a:lstStyle/>
        <a:p>
          <a:endParaRPr lang="en-US"/>
        </a:p>
      </dgm:t>
    </dgm:pt>
    <dgm:pt modelId="{D8D4BFAC-FEF0-4EBF-B440-E6A72177938A}">
      <dgm:prSet phldrT="[Text]"/>
      <dgm:spPr/>
      <dgm:t>
        <a:bodyPr/>
        <a:lstStyle/>
        <a:p>
          <a:r>
            <a:rPr lang="en-US" dirty="0" smtClean="0"/>
            <a:t>Emissions</a:t>
          </a:r>
          <a:endParaRPr lang="en-US" dirty="0"/>
        </a:p>
      </dgm:t>
    </dgm:pt>
    <dgm:pt modelId="{AA828671-C234-48EA-AE73-AF425343ABA7}" type="parTrans" cxnId="{EF2A9CDC-3A3E-4D68-A571-124ED1DC6021}">
      <dgm:prSet/>
      <dgm:spPr/>
      <dgm:t>
        <a:bodyPr/>
        <a:lstStyle/>
        <a:p>
          <a:endParaRPr lang="en-US"/>
        </a:p>
      </dgm:t>
    </dgm:pt>
    <dgm:pt modelId="{D30CAAF3-528C-47D8-A4C1-E2D96993E7BD}" type="sibTrans" cxnId="{EF2A9CDC-3A3E-4D68-A571-124ED1DC6021}">
      <dgm:prSet/>
      <dgm:spPr/>
      <dgm:t>
        <a:bodyPr/>
        <a:lstStyle/>
        <a:p>
          <a:endParaRPr lang="en-US"/>
        </a:p>
      </dgm:t>
    </dgm:pt>
    <dgm:pt modelId="{29709A8F-8466-461D-A941-AFD0C4B6737F}">
      <dgm:prSet phldrT="[Text]"/>
      <dgm:spPr/>
      <dgm:t>
        <a:bodyPr/>
        <a:lstStyle/>
        <a:p>
          <a:r>
            <a:rPr lang="en-US" dirty="0" smtClean="0"/>
            <a:t>Chemistry/</a:t>
          </a:r>
        </a:p>
        <a:p>
          <a:r>
            <a:rPr lang="en-US" dirty="0" smtClean="0"/>
            <a:t>Meteorology/</a:t>
          </a:r>
        </a:p>
        <a:p>
          <a:r>
            <a:rPr lang="en-US" dirty="0" smtClean="0"/>
            <a:t>Topography</a:t>
          </a:r>
          <a:endParaRPr lang="en-US" dirty="0"/>
        </a:p>
      </dgm:t>
    </dgm:pt>
    <dgm:pt modelId="{CB7B5C73-11D5-48FA-A15D-8AD09394876E}" type="parTrans" cxnId="{1E60C4AE-A697-42AF-973D-701880544CEA}">
      <dgm:prSet/>
      <dgm:spPr/>
      <dgm:t>
        <a:bodyPr/>
        <a:lstStyle/>
        <a:p>
          <a:endParaRPr lang="en-US"/>
        </a:p>
      </dgm:t>
    </dgm:pt>
    <dgm:pt modelId="{BB95E86D-513D-4637-8CC9-D77A5FFFB9C8}" type="sibTrans" cxnId="{1E60C4AE-A697-42AF-973D-701880544CEA}">
      <dgm:prSet/>
      <dgm:spPr/>
      <dgm:t>
        <a:bodyPr/>
        <a:lstStyle/>
        <a:p>
          <a:endParaRPr lang="en-US"/>
        </a:p>
      </dgm:t>
    </dgm:pt>
    <dgm:pt modelId="{71E58E5C-421F-48A7-96B2-BE39408546F3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Population</a:t>
          </a:r>
        </a:p>
        <a:p>
          <a:r>
            <a:rPr lang="en-US" dirty="0" smtClean="0"/>
            <a:t>Exposure/</a:t>
          </a:r>
        </a:p>
        <a:p>
          <a:r>
            <a:rPr lang="en-US" dirty="0" smtClean="0"/>
            <a:t>Impairment</a:t>
          </a:r>
          <a:endParaRPr lang="en-US" dirty="0"/>
        </a:p>
      </dgm:t>
    </dgm:pt>
    <dgm:pt modelId="{62AB9498-34CB-4877-B9C1-96D1245D54D6}" type="parTrans" cxnId="{C726DA73-360C-4B5B-99E9-9C860B26B0D9}">
      <dgm:prSet/>
      <dgm:spPr/>
      <dgm:t>
        <a:bodyPr/>
        <a:lstStyle/>
        <a:p>
          <a:endParaRPr lang="en-US"/>
        </a:p>
      </dgm:t>
    </dgm:pt>
    <dgm:pt modelId="{58CA5E1B-B6C3-4064-A940-0D2102682D41}" type="sibTrans" cxnId="{C726DA73-360C-4B5B-99E9-9C860B26B0D9}">
      <dgm:prSet/>
      <dgm:spPr/>
      <dgm:t>
        <a:bodyPr/>
        <a:lstStyle/>
        <a:p>
          <a:endParaRPr lang="en-US"/>
        </a:p>
      </dgm:t>
    </dgm:pt>
    <dgm:pt modelId="{D17179AE-9E83-47EE-8CEE-FA4F4C2972E7}">
      <dgm:prSet phldrT="[Text]"/>
      <dgm:spPr/>
      <dgm:t>
        <a:bodyPr/>
        <a:lstStyle/>
        <a:p>
          <a:r>
            <a:rPr lang="en-US" dirty="0" smtClean="0"/>
            <a:t>Available Controls</a:t>
          </a:r>
          <a:endParaRPr lang="en-US" dirty="0"/>
        </a:p>
      </dgm:t>
    </dgm:pt>
    <dgm:pt modelId="{990D19D2-15AA-4CB3-8AF1-B7EBFAF0FE5E}" type="parTrans" cxnId="{E2B2097C-5ECE-482C-9D53-FAD58C24C787}">
      <dgm:prSet/>
      <dgm:spPr/>
      <dgm:t>
        <a:bodyPr/>
        <a:lstStyle/>
        <a:p>
          <a:endParaRPr lang="en-US"/>
        </a:p>
      </dgm:t>
    </dgm:pt>
    <dgm:pt modelId="{A324ED30-400B-440A-8A55-24E0754F927F}" type="sibTrans" cxnId="{E2B2097C-5ECE-482C-9D53-FAD58C24C787}">
      <dgm:prSet/>
      <dgm:spPr/>
      <dgm:t>
        <a:bodyPr/>
        <a:lstStyle/>
        <a:p>
          <a:endParaRPr lang="en-US"/>
        </a:p>
      </dgm:t>
    </dgm:pt>
    <dgm:pt modelId="{A8275EF3-1940-4E95-BBBA-649DA5D6EC69}" type="pres">
      <dgm:prSet presAssocID="{0FB4F3D1-D246-43E5-972B-A33FEAEA78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FBF5E2-6339-4B59-83BD-1AF3E96F754B}" type="pres">
      <dgm:prSet presAssocID="{0FB4F3D1-D246-43E5-972B-A33FEAEA7886}" presName="radial" presStyleCnt="0">
        <dgm:presLayoutVars>
          <dgm:animLvl val="ctr"/>
        </dgm:presLayoutVars>
      </dgm:prSet>
      <dgm:spPr/>
    </dgm:pt>
    <dgm:pt modelId="{AF5CBBF5-3974-4184-94F3-C9C794918226}" type="pres">
      <dgm:prSet presAssocID="{9011B8E5-052C-4F39-ABD3-3FFDBDBF463A}" presName="centerShape" presStyleLbl="vennNode1" presStyleIdx="0" presStyleCnt="5" custScaleY="89957"/>
      <dgm:spPr/>
      <dgm:t>
        <a:bodyPr/>
        <a:lstStyle/>
        <a:p>
          <a:endParaRPr lang="en-US"/>
        </a:p>
      </dgm:t>
    </dgm:pt>
    <dgm:pt modelId="{E5345F78-2EAD-465D-949F-D56F8C6CF87D}" type="pres">
      <dgm:prSet presAssocID="{D8D4BFAC-FEF0-4EBF-B440-E6A72177938A}" presName="node" presStyleLbl="vennNode1" presStyleIdx="1" presStyleCnt="5" custScaleX="274395" custScaleY="192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4F7F4-F65B-473D-8412-13538616CF8A}" type="pres">
      <dgm:prSet presAssocID="{29709A8F-8466-461D-A941-AFD0C4B6737F}" presName="node" presStyleLbl="vennNode1" presStyleIdx="2" presStyleCnt="5" custScaleX="271313" custScaleY="214476" custRadScaleRad="148623" custRadScaleInc="-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406F9-3A3E-4F0F-BED6-5B8BEBCD4CA6}" type="pres">
      <dgm:prSet presAssocID="{71E58E5C-421F-48A7-96B2-BE39408546F3}" presName="node" presStyleLbl="vennNode1" presStyleIdx="3" presStyleCnt="5" custScaleX="284072" custScaleY="205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7DCF2-CCBB-4363-A85B-F32AC736309F}" type="pres">
      <dgm:prSet presAssocID="{D17179AE-9E83-47EE-8CEE-FA4F4C2972E7}" presName="node" presStyleLbl="vennNode1" presStyleIdx="4" presStyleCnt="5" custScaleX="282290" custScaleY="216075" custRadScaleRad="154478" custRadScaleInc="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26DA73-360C-4B5B-99E9-9C860B26B0D9}" srcId="{9011B8E5-052C-4F39-ABD3-3FFDBDBF463A}" destId="{71E58E5C-421F-48A7-96B2-BE39408546F3}" srcOrd="2" destOrd="0" parTransId="{62AB9498-34CB-4877-B9C1-96D1245D54D6}" sibTransId="{58CA5E1B-B6C3-4064-A940-0D2102682D41}"/>
    <dgm:cxn modelId="{75A87B06-4CC5-40C0-81A0-E128DF8CB934}" type="presOf" srcId="{29709A8F-8466-461D-A941-AFD0C4B6737F}" destId="{BE74F7F4-F65B-473D-8412-13538616CF8A}" srcOrd="0" destOrd="0" presId="urn:microsoft.com/office/officeart/2005/8/layout/radial3"/>
    <dgm:cxn modelId="{1E60C4AE-A697-42AF-973D-701880544CEA}" srcId="{9011B8E5-052C-4F39-ABD3-3FFDBDBF463A}" destId="{29709A8F-8466-461D-A941-AFD0C4B6737F}" srcOrd="1" destOrd="0" parTransId="{CB7B5C73-11D5-48FA-A15D-8AD09394876E}" sibTransId="{BB95E86D-513D-4637-8CC9-D77A5FFFB9C8}"/>
    <dgm:cxn modelId="{EF2A9CDC-3A3E-4D68-A571-124ED1DC6021}" srcId="{9011B8E5-052C-4F39-ABD3-3FFDBDBF463A}" destId="{D8D4BFAC-FEF0-4EBF-B440-E6A72177938A}" srcOrd="0" destOrd="0" parTransId="{AA828671-C234-48EA-AE73-AF425343ABA7}" sibTransId="{D30CAAF3-528C-47D8-A4C1-E2D96993E7BD}"/>
    <dgm:cxn modelId="{3BE8D4F3-E143-4BEC-B1E3-F55B1F907180}" type="presOf" srcId="{D8D4BFAC-FEF0-4EBF-B440-E6A72177938A}" destId="{E5345F78-2EAD-465D-949F-D56F8C6CF87D}" srcOrd="0" destOrd="0" presId="urn:microsoft.com/office/officeart/2005/8/layout/radial3"/>
    <dgm:cxn modelId="{97BCB4BD-0071-4F92-BFE3-63AC5DC2F7B5}" srcId="{0FB4F3D1-D246-43E5-972B-A33FEAEA7886}" destId="{9011B8E5-052C-4F39-ABD3-3FFDBDBF463A}" srcOrd="0" destOrd="0" parTransId="{BE623B97-3D2E-477C-853B-97CB0A69CC42}" sibTransId="{0F0A2472-A3BE-4DA8-AB9B-F93A7AE812F3}"/>
    <dgm:cxn modelId="{D530C4F6-5A22-4DD2-ADC3-D153408BC551}" type="presOf" srcId="{0FB4F3D1-D246-43E5-972B-A33FEAEA7886}" destId="{A8275EF3-1940-4E95-BBBA-649DA5D6EC69}" srcOrd="0" destOrd="0" presId="urn:microsoft.com/office/officeart/2005/8/layout/radial3"/>
    <dgm:cxn modelId="{AA7DC2F2-7C32-4FEE-8833-1245E0FE355F}" type="presOf" srcId="{9011B8E5-052C-4F39-ABD3-3FFDBDBF463A}" destId="{AF5CBBF5-3974-4184-94F3-C9C794918226}" srcOrd="0" destOrd="0" presId="urn:microsoft.com/office/officeart/2005/8/layout/radial3"/>
    <dgm:cxn modelId="{AD2B725D-A537-4C34-98DA-B5567D97F153}" type="presOf" srcId="{D17179AE-9E83-47EE-8CEE-FA4F4C2972E7}" destId="{57C7DCF2-CCBB-4363-A85B-F32AC736309F}" srcOrd="0" destOrd="0" presId="urn:microsoft.com/office/officeart/2005/8/layout/radial3"/>
    <dgm:cxn modelId="{9A159A1C-4DB8-480D-B92D-ED1E205732C1}" type="presOf" srcId="{71E58E5C-421F-48A7-96B2-BE39408546F3}" destId="{2E2406F9-3A3E-4F0F-BED6-5B8BEBCD4CA6}" srcOrd="0" destOrd="0" presId="urn:microsoft.com/office/officeart/2005/8/layout/radial3"/>
    <dgm:cxn modelId="{E2B2097C-5ECE-482C-9D53-FAD58C24C787}" srcId="{9011B8E5-052C-4F39-ABD3-3FFDBDBF463A}" destId="{D17179AE-9E83-47EE-8CEE-FA4F4C2972E7}" srcOrd="3" destOrd="0" parTransId="{990D19D2-15AA-4CB3-8AF1-B7EBFAF0FE5E}" sibTransId="{A324ED30-400B-440A-8A55-24E0754F927F}"/>
    <dgm:cxn modelId="{60B6A8B6-4871-4D11-B446-17333D1924C9}" type="presParOf" srcId="{A8275EF3-1940-4E95-BBBA-649DA5D6EC69}" destId="{48FBF5E2-6339-4B59-83BD-1AF3E96F754B}" srcOrd="0" destOrd="0" presId="urn:microsoft.com/office/officeart/2005/8/layout/radial3"/>
    <dgm:cxn modelId="{3D5B914B-B060-4726-8F18-D45027BD8D4B}" type="presParOf" srcId="{48FBF5E2-6339-4B59-83BD-1AF3E96F754B}" destId="{AF5CBBF5-3974-4184-94F3-C9C794918226}" srcOrd="0" destOrd="0" presId="urn:microsoft.com/office/officeart/2005/8/layout/radial3"/>
    <dgm:cxn modelId="{5A03E131-048E-4AD6-B922-3A2921937679}" type="presParOf" srcId="{48FBF5E2-6339-4B59-83BD-1AF3E96F754B}" destId="{E5345F78-2EAD-465D-949F-D56F8C6CF87D}" srcOrd="1" destOrd="0" presId="urn:microsoft.com/office/officeart/2005/8/layout/radial3"/>
    <dgm:cxn modelId="{DA318213-7069-442F-9517-21397CF2A0E4}" type="presParOf" srcId="{48FBF5E2-6339-4B59-83BD-1AF3E96F754B}" destId="{BE74F7F4-F65B-473D-8412-13538616CF8A}" srcOrd="2" destOrd="0" presId="urn:microsoft.com/office/officeart/2005/8/layout/radial3"/>
    <dgm:cxn modelId="{88DAF4F1-952F-4435-A914-ACD6EE0D828F}" type="presParOf" srcId="{48FBF5E2-6339-4B59-83BD-1AF3E96F754B}" destId="{2E2406F9-3A3E-4F0F-BED6-5B8BEBCD4CA6}" srcOrd="3" destOrd="0" presId="urn:microsoft.com/office/officeart/2005/8/layout/radial3"/>
    <dgm:cxn modelId="{73259B67-5D9F-4F38-B93C-33F32B4E8658}" type="presParOf" srcId="{48FBF5E2-6339-4B59-83BD-1AF3E96F754B}" destId="{57C7DCF2-CCBB-4363-A85B-F32AC736309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CBBF5-3974-4184-94F3-C9C794918226}">
      <dsp:nvSpPr>
        <dsp:cNvPr id="0" name=""/>
        <dsp:cNvSpPr/>
      </dsp:nvSpPr>
      <dsp:spPr>
        <a:xfrm>
          <a:off x="3273715" y="1092060"/>
          <a:ext cx="2513136" cy="22607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Policy</a:t>
          </a:r>
          <a:endParaRPr lang="en-US" sz="4000" kern="1200" dirty="0"/>
        </a:p>
      </dsp:txBody>
      <dsp:txXfrm>
        <a:off x="3641755" y="1423138"/>
        <a:ext cx="1777056" cy="1598586"/>
      </dsp:txXfrm>
    </dsp:sp>
    <dsp:sp modelId="{E5345F78-2EAD-465D-949F-D56F8C6CF87D}">
      <dsp:nvSpPr>
        <dsp:cNvPr id="0" name=""/>
        <dsp:cNvSpPr/>
      </dsp:nvSpPr>
      <dsp:spPr>
        <a:xfrm>
          <a:off x="2806303" y="-622300"/>
          <a:ext cx="3447960" cy="24162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Emissions</a:t>
          </a:r>
          <a:endParaRPr lang="en-US" sz="2500" kern="1200" dirty="0"/>
        </a:p>
      </dsp:txBody>
      <dsp:txXfrm>
        <a:off x="3311245" y="-268455"/>
        <a:ext cx="2438076" cy="1708514"/>
      </dsp:txXfrm>
    </dsp:sp>
    <dsp:sp modelId="{BE74F7F4-F65B-473D-8412-13538616CF8A}">
      <dsp:nvSpPr>
        <dsp:cNvPr id="0" name=""/>
        <dsp:cNvSpPr/>
      </dsp:nvSpPr>
      <dsp:spPr>
        <a:xfrm>
          <a:off x="5257798" y="838196"/>
          <a:ext cx="3409233" cy="2695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Chemistry/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Meteorology/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Topography</a:t>
          </a:r>
          <a:endParaRPr lang="en-US" sz="2500" kern="1200" dirty="0"/>
        </a:p>
      </dsp:txBody>
      <dsp:txXfrm>
        <a:off x="5757069" y="1232875"/>
        <a:ext cx="2410691" cy="1905679"/>
      </dsp:txXfrm>
    </dsp:sp>
    <dsp:sp modelId="{2E2406F9-3A3E-4F0F-BED6-5B8BEBCD4CA6}">
      <dsp:nvSpPr>
        <dsp:cNvPr id="0" name=""/>
        <dsp:cNvSpPr/>
      </dsp:nvSpPr>
      <dsp:spPr>
        <a:xfrm>
          <a:off x="2745504" y="2565097"/>
          <a:ext cx="3569558" cy="25879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Population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Exposure/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Impairment</a:t>
          </a:r>
          <a:endParaRPr lang="en-US" sz="2500" kern="1200" dirty="0"/>
        </a:p>
      </dsp:txBody>
      <dsp:txXfrm>
        <a:off x="3268254" y="2944090"/>
        <a:ext cx="2524058" cy="1829941"/>
      </dsp:txXfrm>
    </dsp:sp>
    <dsp:sp modelId="{57C7DCF2-CCBB-4363-A85B-F32AC736309F}">
      <dsp:nvSpPr>
        <dsp:cNvPr id="0" name=""/>
        <dsp:cNvSpPr/>
      </dsp:nvSpPr>
      <dsp:spPr>
        <a:xfrm>
          <a:off x="228607" y="838219"/>
          <a:ext cx="3547166" cy="27151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Available Controls</a:t>
          </a:r>
          <a:endParaRPr lang="en-US" sz="2500" kern="1200" dirty="0"/>
        </a:p>
      </dsp:txBody>
      <dsp:txXfrm>
        <a:off x="748077" y="1235840"/>
        <a:ext cx="2508226" cy="1919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3" tIns="47536" rIns="95073" bIns="47536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3" tIns="47536" rIns="95073" bIns="47536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3" tIns="47536" rIns="95073" bIns="47536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3" tIns="47536" rIns="95073" bIns="47536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300"/>
            </a:lvl1pPr>
          </a:lstStyle>
          <a:p>
            <a:fld id="{E977618D-4A08-489A-ACD9-24992EE6D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61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3" tIns="47536" rIns="95073" bIns="47536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3" tIns="47536" rIns="95073" bIns="47536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3" tIns="47536" rIns="95073" bIns="47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3" tIns="47536" rIns="95073" bIns="47536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3" tIns="47536" rIns="95073" bIns="47536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300"/>
            </a:lvl1pPr>
          </a:lstStyle>
          <a:p>
            <a:fld id="{F159125E-F64D-44B5-81E5-DD87FF5D0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068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5983D-6D7A-46A0-85F2-0AE9D42E8C4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72435" indent="-29709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88361" indent="-237672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63705" indent="-237672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139050" indent="-237672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614394" indent="-2376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089738" indent="-2376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565083" indent="-2376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040427" indent="-2376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03A14D2-3F91-4B97-ACEF-E2D020FA7040}" type="slidenum">
              <a:rPr lang="en-US" smtClean="0">
                <a:latin typeface="Arial" charset="0"/>
              </a:rPr>
              <a:pPr eaLnBrk="1" hangingPunct="1"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72062" indent="-296946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87786" indent="-237557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62901" indent="-237557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138014" indent="-237557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613129" indent="-237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088244" indent="-237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563359" indent="-237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038473" indent="-237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0D4D6D6B-2A4D-4F59-9DA5-4E47B9CC0959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72062" indent="-296946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87786" indent="-237557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62901" indent="-237557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138014" indent="-237557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613129" indent="-237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088244" indent="-237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563359" indent="-237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038473" indent="-237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0D4D6D6B-2A4D-4F59-9DA5-4E47B9CC0959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882" name="Group 2"/>
          <p:cNvGrpSpPr>
            <a:grpSpLocks/>
          </p:cNvGrpSpPr>
          <p:nvPr/>
        </p:nvGrpSpPr>
        <p:grpSpPr bwMode="auto">
          <a:xfrm>
            <a:off x="1" y="3902077"/>
            <a:ext cx="3400425" cy="2949575"/>
            <a:chOff x="0" y="2458"/>
            <a:chExt cx="2142" cy="1858"/>
          </a:xfrm>
        </p:grpSpPr>
        <p:sp>
          <p:nvSpPr>
            <p:cNvPr id="25088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88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88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88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88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88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88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089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5089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5089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5089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5089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141144-A898-47A2-9EFF-C18C56B73F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4C2D7-195E-4C37-894B-6D0312912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71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69191-B15A-4E5A-85A0-7C469C758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447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766D1FC-9DB7-4C7B-B628-37A3F755C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986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BCBAB3-BF08-4EA0-9CE9-DEFE0070F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317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04B822-EF5E-4DCF-A42E-72FB50E0D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90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C:\Users\lcowan\AppData\Local\Microsoft\Windows\Temporary Internet Files\Content.Outlook\V79QQJHR\cicero-w-tagline-white-bg (2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90" y="1782241"/>
            <a:ext cx="255653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 userDrawn="1"/>
        </p:nvCxnSpPr>
        <p:spPr bwMode="auto">
          <a:xfrm flipH="1">
            <a:off x="1368106" y="3130001"/>
            <a:ext cx="70408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27" y="3231218"/>
            <a:ext cx="7040563" cy="350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284162" indent="0">
              <a:buNone/>
              <a:defRPr/>
            </a:lvl2pPr>
          </a:lstStyle>
          <a:p>
            <a:pPr lvl="0"/>
            <a:r>
              <a:rPr lang="en-US" dirty="0" smtClean="0"/>
              <a:t>Click to Insert Client Name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584954"/>
            <a:ext cx="7040563" cy="350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  <a:lvl2pPr marL="284162" indent="0">
              <a:buNone/>
              <a:defRPr/>
            </a:lvl2pPr>
          </a:lstStyle>
          <a:p>
            <a:pPr lvl="0"/>
            <a:r>
              <a:rPr lang="en-US" dirty="0" smtClean="0"/>
              <a:t>Click to Insert Project 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08" y="3930300"/>
            <a:ext cx="7040563" cy="350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 baseline="0"/>
            </a:lvl1pPr>
            <a:lvl2pPr marL="284162" indent="0">
              <a:buNone/>
              <a:defRPr/>
            </a:lvl2pPr>
          </a:lstStyle>
          <a:p>
            <a:pPr lvl="0"/>
            <a:r>
              <a:rPr lang="en-US" dirty="0" smtClean="0"/>
              <a:t>Click to Insert Date</a:t>
            </a:r>
          </a:p>
        </p:txBody>
      </p:sp>
    </p:spTree>
    <p:extLst>
      <p:ext uri="{BB962C8B-B14F-4D97-AF65-F5344CB8AC3E}">
        <p14:creationId xmlns:p14="http://schemas.microsoft.com/office/powerpoint/2010/main" val="3602688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58723"/>
            <a:ext cx="8991600" cy="63395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B32317"/>
              </a:buClr>
              <a:buFont typeface="Wingdings" panose="05000000000000000000" pitchFamily="2" charset="2"/>
              <a:buNone/>
              <a:defRPr lang="en-US" sz="1800" b="1" i="1" kern="0" baseline="0" dirty="0">
                <a:solidFill>
                  <a:srgbClr val="B3231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46C9BED-6FD4-4BA4-B6B0-4A26058AC9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76200" y="705580"/>
            <a:ext cx="899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C:\Users\lcowan\AppData\Roaming\PixelMetrics\CaptureWiz\Temp\1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27432"/>
            <a:ext cx="953890" cy="2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142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4294967295" pos="3840">
          <p15:clr>
            <a:srgbClr val="FBAE40"/>
          </p15:clr>
        </p15:guide>
        <p15:guide id="4294967295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46C9BED-6FD4-4BA4-B6B0-4A26058AC9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" y="1082679"/>
            <a:ext cx="8991600" cy="530134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Tx/>
              <a:buSzPct val="125000"/>
              <a:buFont typeface="Wingdings" panose="05000000000000000000" pitchFamily="2" charset="2"/>
              <a:buChar char="§"/>
              <a:defRPr sz="1600" b="1"/>
            </a:lvl1pPr>
            <a:lvl2pPr marL="455612" indent="-171450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1400"/>
            </a:lvl2pPr>
            <a:lvl3pPr marL="688975" indent="-171450">
              <a:lnSpc>
                <a:spcPct val="100000"/>
              </a:lnSpc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defRPr baseline="0"/>
            </a:lvl3pPr>
            <a:lvl4pPr marL="860425" indent="-171450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-"/>
              <a:defRPr/>
            </a:lvl4pPr>
            <a:lvl5pPr marL="1025525" indent="-171450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→"/>
              <a:defRPr i="1"/>
            </a:lvl5pPr>
          </a:lstStyle>
          <a:p>
            <a:pPr lvl="0"/>
            <a:r>
              <a:rPr lang="en-US" dirty="0" smtClean="0"/>
              <a:t>Level 1 Text</a:t>
            </a:r>
          </a:p>
          <a:p>
            <a:pPr lvl="1"/>
            <a:r>
              <a:rPr lang="en-US" dirty="0" smtClean="0"/>
              <a:t>Level 2 Text</a:t>
            </a:r>
          </a:p>
          <a:p>
            <a:pPr lvl="2"/>
            <a:r>
              <a:rPr lang="en-US" dirty="0" smtClean="0"/>
              <a:t>Level 3 Text</a:t>
            </a:r>
          </a:p>
          <a:p>
            <a:pPr lvl="3"/>
            <a:r>
              <a:rPr lang="en-US" dirty="0" smtClean="0"/>
              <a:t>Level 4 Text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 flipH="1">
            <a:off x="76200" y="705580"/>
            <a:ext cx="899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200" y="58723"/>
            <a:ext cx="8991600" cy="63395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B32317"/>
              </a:buClr>
              <a:buFont typeface="Wingdings" panose="05000000000000000000" pitchFamily="2" charset="2"/>
              <a:buNone/>
              <a:defRPr lang="en-US" sz="1800" b="1" i="1" kern="0" baseline="0" dirty="0">
                <a:solidFill>
                  <a:srgbClr val="B3231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9" name="Picture 2" descr="C:\Users\lcowan\AppData\Roaming\PixelMetrics\CaptureWiz\Temp\1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27432"/>
            <a:ext cx="953890" cy="2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723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4294967295" pos="3840">
          <p15:clr>
            <a:srgbClr val="FBAE40"/>
          </p15:clr>
        </p15:guide>
        <p15:guide id="4294967295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46C9BED-6FD4-4BA4-B6B0-4A26058AC9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" y="1082676"/>
            <a:ext cx="4503964" cy="531018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Tx/>
              <a:buSzPct val="125000"/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</a:defRPr>
            </a:lvl1pPr>
            <a:lvl2pPr marL="455612" indent="-171450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 marL="688975" indent="-171450">
              <a:lnSpc>
                <a:spcPct val="100000"/>
              </a:lnSpc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3pPr>
            <a:lvl4pPr marL="860425" indent="-171450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025525" indent="-171450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→"/>
              <a:defRPr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Level 1 Text</a:t>
            </a:r>
          </a:p>
          <a:p>
            <a:pPr lvl="1"/>
            <a:r>
              <a:rPr lang="en-US" dirty="0" smtClean="0"/>
              <a:t>Level 2 Text</a:t>
            </a:r>
          </a:p>
          <a:p>
            <a:pPr lvl="2"/>
            <a:r>
              <a:rPr lang="en-US" dirty="0" smtClean="0"/>
              <a:t>Level 3 Text</a:t>
            </a:r>
          </a:p>
          <a:p>
            <a:pPr lvl="3"/>
            <a:r>
              <a:rPr lang="en-US" dirty="0" smtClean="0"/>
              <a:t>Level 4 Text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0166" y="1082676"/>
            <a:ext cx="4503964" cy="531018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Tx/>
              <a:buSzPct val="125000"/>
              <a:buFont typeface="Wingdings" panose="05000000000000000000" pitchFamily="2" charset="2"/>
              <a:buChar char="§"/>
              <a:defRPr sz="1600" b="1"/>
            </a:lvl1pPr>
            <a:lvl2pPr marL="455612" indent="-171450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 sz="1400"/>
            </a:lvl2pPr>
            <a:lvl3pPr marL="688975" indent="-171450">
              <a:lnSpc>
                <a:spcPct val="100000"/>
              </a:lnSpc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defRPr baseline="0"/>
            </a:lvl3pPr>
            <a:lvl4pPr marL="860425" indent="-171450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-"/>
              <a:defRPr/>
            </a:lvl4pPr>
            <a:lvl5pPr marL="1025525" indent="-171450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→"/>
              <a:defRPr i="1"/>
            </a:lvl5pPr>
          </a:lstStyle>
          <a:p>
            <a:pPr lvl="0"/>
            <a:r>
              <a:rPr lang="en-US" dirty="0" smtClean="0"/>
              <a:t>Level 1 Text</a:t>
            </a:r>
          </a:p>
          <a:p>
            <a:pPr lvl="1"/>
            <a:r>
              <a:rPr lang="en-US" dirty="0" smtClean="0"/>
              <a:t>Level 2 Text</a:t>
            </a:r>
          </a:p>
          <a:p>
            <a:pPr lvl="2"/>
            <a:r>
              <a:rPr lang="en-US" dirty="0" smtClean="0"/>
              <a:t>Level 3 Text</a:t>
            </a:r>
          </a:p>
          <a:p>
            <a:pPr lvl="3"/>
            <a:r>
              <a:rPr lang="en-US" dirty="0" smtClean="0"/>
              <a:t>Level 4 Text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flipH="1">
            <a:off x="76200" y="705580"/>
            <a:ext cx="899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200" y="58723"/>
            <a:ext cx="8991600" cy="63395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B32317"/>
              </a:buClr>
              <a:buFont typeface="Wingdings" panose="05000000000000000000" pitchFamily="2" charset="2"/>
              <a:buNone/>
              <a:defRPr lang="en-US" sz="1800" b="1" i="1" kern="0" baseline="0" dirty="0">
                <a:solidFill>
                  <a:srgbClr val="B3231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0" name="Picture 2" descr="C:\Users\lcowan\AppData\Roaming\PixelMetrics\CaptureWiz\Temp\1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27432"/>
            <a:ext cx="953890" cy="2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08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4294967295" pos="3840">
          <p15:clr>
            <a:srgbClr val="FBAE40"/>
          </p15:clr>
        </p15:guide>
        <p15:guide id="4294967295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082381-925A-4C25-AB18-0C99AD89CFC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 bwMode="auto">
          <a:xfrm flipH="1">
            <a:off x="76200" y="705580"/>
            <a:ext cx="899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" y="58723"/>
            <a:ext cx="8991600" cy="63395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B32317"/>
              </a:buClr>
              <a:buFont typeface="Wingdings" panose="05000000000000000000" pitchFamily="2" charset="2"/>
              <a:buNone/>
              <a:defRPr lang="en-US" sz="1800" b="1" i="1" kern="0" baseline="0" dirty="0">
                <a:solidFill>
                  <a:srgbClr val="B3231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 hasCustomPrompt="1"/>
          </p:nvPr>
        </p:nvSpPr>
        <p:spPr>
          <a:xfrm>
            <a:off x="1997206" y="2273576"/>
            <a:ext cx="4856601" cy="301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Double click to select chart type</a:t>
            </a:r>
            <a:endParaRPr lang="en-US" dirty="0"/>
          </a:p>
        </p:txBody>
      </p:sp>
      <p:pic>
        <p:nvPicPr>
          <p:cNvPr id="7" name="Picture 2" descr="C:\Users\lcowan\AppData\Roaming\PixelMetrics\CaptureWiz\Temp\1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27432"/>
            <a:ext cx="953890" cy="2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6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D08D6-EF1D-4EDF-AF56-6B27F3318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978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082381-925A-4C25-AB18-0C99AD89CFC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 bwMode="auto">
          <a:xfrm flipH="1">
            <a:off x="76200" y="705580"/>
            <a:ext cx="899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" y="58723"/>
            <a:ext cx="8991600" cy="63395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B32317"/>
              </a:buClr>
              <a:buFont typeface="Wingdings" panose="05000000000000000000" pitchFamily="2" charset="2"/>
              <a:buNone/>
              <a:defRPr lang="en-US" sz="1800" b="1" i="1" kern="0" baseline="0" dirty="0">
                <a:solidFill>
                  <a:srgbClr val="B3231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 hasCustomPrompt="1"/>
          </p:nvPr>
        </p:nvSpPr>
        <p:spPr>
          <a:xfrm>
            <a:off x="428464" y="2273576"/>
            <a:ext cx="3917034" cy="301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Double click to select chart type</a:t>
            </a:r>
            <a:endParaRPr lang="en-US" dirty="0"/>
          </a:p>
        </p:txBody>
      </p:sp>
      <p:sp>
        <p:nvSpPr>
          <p:cNvPr id="7" name="Chart Placeholder 7"/>
          <p:cNvSpPr>
            <a:spLocks noGrp="1"/>
          </p:cNvSpPr>
          <p:nvPr>
            <p:ph type="chart" sz="quarter" idx="13" hasCustomPrompt="1"/>
          </p:nvPr>
        </p:nvSpPr>
        <p:spPr>
          <a:xfrm>
            <a:off x="4733414" y="2274974"/>
            <a:ext cx="3917034" cy="301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Double click to select chart type</a:t>
            </a:r>
            <a:endParaRPr lang="en-US" dirty="0"/>
          </a:p>
        </p:txBody>
      </p:sp>
      <p:pic>
        <p:nvPicPr>
          <p:cNvPr id="9" name="Picture 2" descr="C:\Users\lcowan\AppData\Roaming\PixelMetrics\CaptureWiz\Temp\1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27432"/>
            <a:ext cx="953890" cy="2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48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 userDrawn="1">
            <p:ph type="sldNum" sz="quarter" idx="4"/>
          </p:nvPr>
        </p:nvSpPr>
        <p:spPr bwMode="white">
          <a:xfrm>
            <a:off x="8913912" y="6627912"/>
            <a:ext cx="153888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+mj-lt"/>
                <a:cs typeface="Calibri" pitchFamily="34" charset="0"/>
              </a:defRPr>
            </a:lvl1pPr>
          </a:lstStyle>
          <a:p>
            <a:pPr>
              <a:defRPr/>
            </a:pPr>
            <a:fld id="{46082381-925A-4C25-AB18-0C99AD89CFC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ctrTitle" hasCustomPrompt="1"/>
          </p:nvPr>
        </p:nvSpPr>
        <p:spPr bwMode="gray">
          <a:xfrm>
            <a:off x="685800" y="38100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defRPr sz="3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Transition Description</a:t>
            </a:r>
            <a:endParaRPr lang="en-US" dirty="0"/>
          </a:p>
        </p:txBody>
      </p:sp>
      <p:sp>
        <p:nvSpPr>
          <p:cNvPr id="12" name="Rectangle 4"/>
          <p:cNvSpPr>
            <a:spLocks noGrp="1" noChangeArrowheads="1"/>
          </p:cNvSpPr>
          <p:nvPr userDrawn="1">
            <p:ph type="subTitle" idx="1" hasCustomPrompt="1"/>
          </p:nvPr>
        </p:nvSpPr>
        <p:spPr bwMode="black">
          <a:xfrm>
            <a:off x="685800" y="5029200"/>
            <a:ext cx="7772400" cy="381000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add subtitle here</a:t>
            </a:r>
            <a:endParaRPr lang="en-US" dirty="0"/>
          </a:p>
        </p:txBody>
      </p:sp>
      <p:pic>
        <p:nvPicPr>
          <p:cNvPr id="1075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A91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A918C"/>
                  </a:outerShdw>
                </a:effectLst>
              </a14:hiddenEffects>
            </a:ext>
          </a:extLst>
        </p:spPr>
      </p:pic>
      <p:pic>
        <p:nvPicPr>
          <p:cNvPr id="1075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7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8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3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4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41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4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43" name="Picture 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44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45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46" name="Picture 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47" name="Picture 2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48" name="Picture 2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2" y="6549018"/>
            <a:ext cx="3001161" cy="232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  <a:noAutofit/>
          </a:bodyPr>
          <a:lstStyle>
            <a:lvl1pPr algn="l" eaLnBrk="0" hangingPunct="0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6" name="Picture 2" descr="C:\Users\lcowan\AppData\Roaming\PixelMetrics\CaptureWiz\Temp\1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27432"/>
            <a:ext cx="953890" cy="2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33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 userDrawn="1">
            <p:ph type="sldNum" sz="quarter" idx="4"/>
          </p:nvPr>
        </p:nvSpPr>
        <p:spPr bwMode="white">
          <a:xfrm>
            <a:off x="8913912" y="6627912"/>
            <a:ext cx="153888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+mj-lt"/>
                <a:cs typeface="Calibri" pitchFamily="34" charset="0"/>
              </a:defRPr>
            </a:lvl1pPr>
          </a:lstStyle>
          <a:p>
            <a:pPr>
              <a:defRPr/>
            </a:pPr>
            <a:fld id="{46082381-925A-4C25-AB18-0C99AD89CFC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85800" y="5867400"/>
            <a:ext cx="7659688" cy="41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91440" rIns="91440" bIns="91440" anchor="b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800" b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CICERO PROPRIETARY/CONFIDENTIAL – INTERNAL USE ONLY</a:t>
            </a:r>
            <a:br>
              <a:rPr lang="en-US" sz="800" b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r>
              <a:rPr lang="en-US" sz="8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Copyright © 2015 Cicero Research, LLC. All rights reserved.</a:t>
            </a:r>
          </a:p>
        </p:txBody>
      </p:sp>
      <p:sp>
        <p:nvSpPr>
          <p:cNvPr id="20" name="Rectangle 3"/>
          <p:cNvSpPr txBox="1">
            <a:spLocks noChangeArrowheads="1"/>
          </p:cNvSpPr>
          <p:nvPr userDrawn="1"/>
        </p:nvSpPr>
        <p:spPr bwMode="gray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prstClr val="black"/>
                </a:solidFill>
                <a:latin typeface="Arial"/>
                <a:cs typeface="+mn-cs"/>
              </a:rPr>
              <a:t>Thank you!</a:t>
            </a:r>
            <a:endParaRPr lang="en-US" b="1" kern="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pic>
        <p:nvPicPr>
          <p:cNvPr id="1095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A91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A918C"/>
                  </a:outerShdw>
                </a:effectLst>
              </a14:hiddenEffects>
            </a:ext>
          </a:extLst>
        </p:spPr>
      </p:pic>
      <p:pic>
        <p:nvPicPr>
          <p:cNvPr id="1095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8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8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8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8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8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8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8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87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8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8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90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91" name="Picture 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92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93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94" name="Picture 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95" name="Picture 2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96" name="Picture 2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264556" y="2090507"/>
            <a:ext cx="4284346" cy="248492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51088" y="2571754"/>
            <a:ext cx="4171950" cy="244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Insert Name and Position Here </a:t>
            </a:r>
            <a:endParaRPr lang="en-US" dirty="0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74508" y="3297210"/>
            <a:ext cx="2669495" cy="561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Insert phone number and email</a:t>
            </a:r>
            <a:endParaRPr lang="en-US" dirty="0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2" y="6549018"/>
            <a:ext cx="3001161" cy="232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  <a:noAutofit/>
          </a:bodyPr>
          <a:lstStyle>
            <a:lvl1pPr algn="l" eaLnBrk="0" hangingPunct="0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0" name="Picture 2" descr="C:\Users\lcowan\AppData\Local\Microsoft\Windows\Temporary Internet Files\Content.Outlook\V79QQJHR\cicero-w-tagline-white-b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48" y="3896269"/>
            <a:ext cx="1309283" cy="5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lcowan\AppData\Roaming\PixelMetrics\CaptureWiz\Temp\15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27432"/>
            <a:ext cx="953890" cy="2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861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4294967295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54B01-25FD-465B-91A5-BD6C985B4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37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B4EAE-7DC7-454B-8EC3-6DE6A5CD1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8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2BA0E-0D41-4F14-B5F2-B214F8C73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2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6A898-92CF-4451-931A-2DBC4BF71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559E-3248-42EA-950A-CE858515A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59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31DDB-D679-41FE-92D4-E997BBA55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74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4FC4D-D422-4FFF-9840-171D4D5DE2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02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858" name="Group 2"/>
          <p:cNvGrpSpPr>
            <a:grpSpLocks/>
          </p:cNvGrpSpPr>
          <p:nvPr/>
        </p:nvGrpSpPr>
        <p:grpSpPr bwMode="auto">
          <a:xfrm>
            <a:off x="1" y="3902077"/>
            <a:ext cx="3400425" cy="2949575"/>
            <a:chOff x="0" y="2458"/>
            <a:chExt cx="2142" cy="1858"/>
          </a:xfrm>
        </p:grpSpPr>
        <p:sp>
          <p:nvSpPr>
            <p:cNvPr id="24985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6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6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6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6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6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6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98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98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98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498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498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A31F6E3B-00B0-4B9C-B60A-F62E71F0DA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2" y="6549018"/>
            <a:ext cx="3001161" cy="232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  <a:noAutofit/>
          </a:bodyPr>
          <a:lstStyle>
            <a:lvl1pPr algn="l" eaLnBrk="0" hangingPunct="0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913912" y="6627912"/>
            <a:ext cx="153888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+mj-lt"/>
                <a:cs typeface="Calibri" pitchFamily="34" charset="0"/>
              </a:defRPr>
            </a:lvl1pPr>
          </a:lstStyle>
          <a:p>
            <a:pPr algn="ctr">
              <a:defRPr/>
            </a:pPr>
            <a:fld id="{46082381-925A-4C25-AB18-0C99AD89CFC0}" type="slidenum">
              <a:rPr lang="en-US" smtClean="0">
                <a:solidFill>
                  <a:prstClr val="black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657600" y="6553200"/>
            <a:ext cx="182118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Calibri" pitchFamily="34" charset="0"/>
              </a:defRPr>
            </a:lvl1pPr>
            <a:lvl2pPr marL="457096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2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88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85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80" algn="l" defTabSz="914192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77" algn="l" defTabSz="914192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73" algn="l" defTabSz="914192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69" algn="l" defTabSz="914192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-Confidential-</a:t>
            </a:r>
            <a:endParaRPr lang="en-US" sz="8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baseline="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096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192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2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385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33310" indent="-233310" algn="l" rtl="0" eaLnBrk="1" fontAlgn="base" hangingPunct="1">
        <a:lnSpc>
          <a:spcPct val="90000"/>
        </a:lnSpc>
        <a:spcBef>
          <a:spcPct val="0"/>
        </a:spcBef>
        <a:spcAft>
          <a:spcPts val="1200"/>
        </a:spcAft>
        <a:buClr>
          <a:srgbClr val="B32317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j-lt"/>
          <a:ea typeface="+mn-ea"/>
          <a:cs typeface="+mn-cs"/>
        </a:defRPr>
      </a:lvl1pPr>
      <a:lvl2pPr marL="517525" indent="-233363" algn="l" rtl="0" eaLnBrk="1" fontAlgn="base" hangingPunct="1">
        <a:lnSpc>
          <a:spcPct val="90000"/>
        </a:lnSpc>
        <a:spcBef>
          <a:spcPct val="0"/>
        </a:spcBef>
        <a:spcAft>
          <a:spcPts val="1000"/>
        </a:spcAft>
        <a:buClr>
          <a:srgbClr val="B32317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j-lt"/>
        </a:defRPr>
      </a:lvl2pPr>
      <a:lvl3pPr marL="688975" indent="-171450" algn="l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rgbClr val="B32317"/>
        </a:buClr>
        <a:buFont typeface="Wingdings" panose="05000000000000000000" pitchFamily="2" charset="2"/>
        <a:buChar char="§"/>
        <a:tabLst/>
        <a:defRPr sz="1200">
          <a:solidFill>
            <a:schemeClr val="tx1"/>
          </a:solidFill>
          <a:latin typeface="+mj-lt"/>
        </a:defRPr>
      </a:lvl3pPr>
      <a:lvl4pPr marL="854075" indent="-165100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Clr>
          <a:srgbClr val="B32317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j-lt"/>
        </a:defRPr>
      </a:lvl4pPr>
      <a:lvl5pPr marL="974725" indent="-120650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Clr>
          <a:srgbClr val="B32317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j-lt"/>
        </a:defRPr>
      </a:lvl5pPr>
      <a:lvl6pPr marL="2118832" indent="-228548" algn="l" rtl="0" eaLnBrk="1" fontAlgn="base" hangingPunct="1">
        <a:lnSpc>
          <a:spcPct val="95000"/>
        </a:lnSpc>
        <a:spcBef>
          <a:spcPct val="0"/>
        </a:spcBef>
        <a:spcAft>
          <a:spcPct val="35000"/>
        </a:spcAft>
        <a:buClr>
          <a:schemeClr val="bg2"/>
        </a:buClr>
        <a:buFont typeface="Arial" charset="0"/>
        <a:buChar char="◦"/>
        <a:defRPr sz="1200">
          <a:solidFill>
            <a:schemeClr val="tx1"/>
          </a:solidFill>
          <a:latin typeface="+mn-lt"/>
        </a:defRPr>
      </a:lvl6pPr>
      <a:lvl7pPr marL="2575927" indent="-228548" algn="l" rtl="0" eaLnBrk="1" fontAlgn="base" hangingPunct="1">
        <a:lnSpc>
          <a:spcPct val="95000"/>
        </a:lnSpc>
        <a:spcBef>
          <a:spcPct val="0"/>
        </a:spcBef>
        <a:spcAft>
          <a:spcPct val="35000"/>
        </a:spcAft>
        <a:buClr>
          <a:schemeClr val="bg2"/>
        </a:buClr>
        <a:buFont typeface="Arial" charset="0"/>
        <a:buChar char="◦"/>
        <a:defRPr sz="1200">
          <a:solidFill>
            <a:schemeClr val="tx1"/>
          </a:solidFill>
          <a:latin typeface="+mn-lt"/>
        </a:defRPr>
      </a:lvl7pPr>
      <a:lvl8pPr marL="3033024" indent="-228548" algn="l" rtl="0" eaLnBrk="1" fontAlgn="base" hangingPunct="1">
        <a:lnSpc>
          <a:spcPct val="95000"/>
        </a:lnSpc>
        <a:spcBef>
          <a:spcPct val="0"/>
        </a:spcBef>
        <a:spcAft>
          <a:spcPct val="35000"/>
        </a:spcAft>
        <a:buClr>
          <a:schemeClr val="bg2"/>
        </a:buClr>
        <a:buFont typeface="Arial" charset="0"/>
        <a:buChar char="◦"/>
        <a:defRPr sz="1200">
          <a:solidFill>
            <a:schemeClr val="tx1"/>
          </a:solidFill>
          <a:latin typeface="+mn-lt"/>
        </a:defRPr>
      </a:lvl8pPr>
      <a:lvl9pPr marL="3490120" indent="-228548" algn="l" rtl="0" eaLnBrk="1" fontAlgn="base" hangingPunct="1">
        <a:lnSpc>
          <a:spcPct val="95000"/>
        </a:lnSpc>
        <a:spcBef>
          <a:spcPct val="0"/>
        </a:spcBef>
        <a:spcAft>
          <a:spcPct val="35000"/>
        </a:spcAft>
        <a:buClr>
          <a:schemeClr val="bg2"/>
        </a:buClr>
        <a:buFont typeface="Arial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5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7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3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9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mailto:bbird@utah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Photos\July2010\IMG_4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0574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Utah’s Air </a:t>
            </a:r>
            <a:r>
              <a:rPr lang="en-US" altLang="en-US" dirty="0" smtClean="0">
                <a:solidFill>
                  <a:schemeClr val="bg1"/>
                </a:solidFill>
              </a:rPr>
              <a:t>Quality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276600"/>
            <a:ext cx="6019800" cy="32004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en-US" altLang="en-US" sz="2400" dirty="0"/>
              <a:t>Bryce Bird</a:t>
            </a:r>
          </a:p>
          <a:p>
            <a:pPr algn="r">
              <a:lnSpc>
                <a:spcPct val="80000"/>
              </a:lnSpc>
            </a:pPr>
            <a:r>
              <a:rPr lang="en-US" altLang="en-US" sz="2400" dirty="0" smtClean="0"/>
              <a:t>Department </a:t>
            </a:r>
            <a:r>
              <a:rPr lang="en-US" altLang="en-US" sz="2400" dirty="0"/>
              <a:t>of Environmental Quality</a:t>
            </a:r>
          </a:p>
          <a:p>
            <a:pPr algn="r">
              <a:lnSpc>
                <a:spcPct val="80000"/>
              </a:lnSpc>
            </a:pPr>
            <a:r>
              <a:rPr lang="en-US" altLang="en-US" sz="2400" dirty="0"/>
              <a:t>Division of Air Quality</a:t>
            </a:r>
          </a:p>
          <a:p>
            <a:pPr algn="r">
              <a:lnSpc>
                <a:spcPct val="80000"/>
              </a:lnSpc>
            </a:pPr>
            <a:endParaRPr lang="en-US" altLang="en-US" sz="1200" dirty="0"/>
          </a:p>
          <a:p>
            <a:pPr algn="r">
              <a:lnSpc>
                <a:spcPct val="80000"/>
              </a:lnSpc>
            </a:pPr>
            <a:r>
              <a:rPr lang="en-US" altLang="en-US" sz="2400" dirty="0">
                <a:hlinkClick r:id="rId4"/>
              </a:rPr>
              <a:t>bbird@utah.gov</a:t>
            </a:r>
            <a:endParaRPr lang="en-US" altLang="en-US" sz="2400" dirty="0"/>
          </a:p>
          <a:p>
            <a:pPr algn="r">
              <a:lnSpc>
                <a:spcPct val="80000"/>
              </a:lnSpc>
            </a:pPr>
            <a:endParaRPr lang="en-US" altLang="en-US" sz="2400" dirty="0"/>
          </a:p>
          <a:p>
            <a:pPr algn="r">
              <a:lnSpc>
                <a:spcPct val="80000"/>
              </a:lnSpc>
            </a:pPr>
            <a:r>
              <a:rPr lang="en-US" altLang="en-US" sz="2400" dirty="0"/>
              <a:t>801-536-4000</a:t>
            </a:r>
          </a:p>
          <a:p>
            <a:pPr algn="r"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289794" name="Picture 2" descr="http://www.deqinnerweb.utah.gov/branding/docs/aq/screen-1-inch-aq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8" y="5957455"/>
            <a:ext cx="19526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n-US" altLang="en-US" sz="4000" dirty="0" smtClean="0"/>
              <a:t>Three Day Forecast and App</a:t>
            </a:r>
            <a:endParaRPr lang="en-US" altLang="en-US" sz="4000" dirty="0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04800" y="838202"/>
            <a:ext cx="8458200" cy="2505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Notify the Public of: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Forecast Air Quality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Conditions to allow the Public </a:t>
            </a:r>
            <a:r>
              <a:rPr lang="en-US" alt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to Plan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Activities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Public Health Advisories</a:t>
            </a:r>
            <a:endParaRPr lang="en-US" altLang="en-US" sz="28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Air Pollution Alert and Action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Days</a:t>
            </a:r>
            <a:endParaRPr lang="en-US" altLang="en-US" sz="28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" y="3545842"/>
            <a:ext cx="4419600" cy="308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43742"/>
            <a:ext cx="3745707" cy="211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06" y="2482667"/>
            <a:ext cx="28098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210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2009AB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" b="10023"/>
          <a:stretch>
            <a:fillRect/>
          </a:stretch>
        </p:blipFill>
        <p:spPr bwMode="auto">
          <a:xfrm>
            <a:off x="533400" y="1731965"/>
            <a:ext cx="822960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066800"/>
            <a:ext cx="8382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smtClean="0"/>
              <a:t>Utah experiences good air quality, except for</a:t>
            </a:r>
            <a:br>
              <a:rPr lang="en-US" sz="2800" smtClean="0"/>
            </a:br>
            <a:r>
              <a:rPr lang="en-US" sz="2800" smtClean="0"/>
              <a:t>about 5% of days on average when we exceed current federal health standards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501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Utah Division of Air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22508-C137-4B24-BBE3-EAC58D613B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"/>
            <a:ext cx="8229600" cy="1139825"/>
          </a:xfrm>
        </p:spPr>
        <p:txBody>
          <a:bodyPr/>
          <a:lstStyle/>
          <a:p>
            <a:r>
              <a:rPr lang="en-US" dirty="0" smtClean="0"/>
              <a:t>Air Quality</a:t>
            </a:r>
            <a:endParaRPr lang="en-US" dirty="0"/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95962410"/>
              </p:ext>
            </p:extLst>
          </p:nvPr>
        </p:nvGraphicFramePr>
        <p:xfrm>
          <a:off x="76200" y="1600202"/>
          <a:ext cx="8991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C5DA0-5285-433F-9CD6-7816613C12D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Right Arrow 2"/>
          <p:cNvSpPr/>
          <p:nvPr/>
        </p:nvSpPr>
        <p:spPr bwMode="auto">
          <a:xfrm rot="2047088">
            <a:off x="255827" y="675337"/>
            <a:ext cx="2030706" cy="1426657"/>
          </a:xfrm>
          <a:prstGeom prst="rightArrow">
            <a:avLst/>
          </a:prstGeom>
          <a:solidFill>
            <a:srgbClr val="0070C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Transport</a:t>
            </a:r>
          </a:p>
        </p:txBody>
      </p:sp>
      <p:sp>
        <p:nvSpPr>
          <p:cNvPr id="4" name="Left Arrow 3"/>
          <p:cNvSpPr/>
          <p:nvPr/>
        </p:nvSpPr>
        <p:spPr bwMode="auto">
          <a:xfrm rot="18973439">
            <a:off x="6603584" y="547369"/>
            <a:ext cx="1975873" cy="1530582"/>
          </a:xfrm>
          <a:prstGeom prst="leftArrow">
            <a:avLst/>
          </a:prstGeom>
          <a:solidFill>
            <a:srgbClr val="0070C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Growth</a:t>
            </a:r>
          </a:p>
        </p:txBody>
      </p:sp>
      <p:pic>
        <p:nvPicPr>
          <p:cNvPr id="8" name="Picture 2" descr="http://www.deqinnerweb.utah.gov/branding/docs/aq/screen-1-inch-aq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8" y="5957455"/>
            <a:ext cx="19526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Ownership and Topography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4AD6-9D57-4662-B2DA-A879356E98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4" y="1591764"/>
            <a:ext cx="3873546" cy="46800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4190218" cy="46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152400"/>
            <a:ext cx="8991600" cy="1139825"/>
          </a:xfrm>
        </p:spPr>
        <p:txBody>
          <a:bodyPr/>
          <a:lstStyle/>
          <a:p>
            <a:r>
              <a:rPr lang="en-US" dirty="0" smtClean="0"/>
              <a:t>Results in Concentrated Population and Associated Pollution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4AD6-9D57-4662-B2DA-A879356E98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917182" cy="5114378"/>
          </a:xfrm>
        </p:spPr>
      </p:pic>
      <p:sp>
        <p:nvSpPr>
          <p:cNvPr id="3" name="Rectangle 2"/>
          <p:cNvSpPr/>
          <p:nvPr/>
        </p:nvSpPr>
        <p:spPr>
          <a:xfrm>
            <a:off x="4343400" y="6019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http://www.sltrib.com/sltrib/politics/53794385-90/areas-census-concentration-front.html.csp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4495800" y="1524000"/>
            <a:ext cx="44196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Urbanites: Nine of 10 </a:t>
            </a:r>
            <a:r>
              <a:rPr lang="en-US" b="1" dirty="0" err="1"/>
              <a:t>Utahns</a:t>
            </a:r>
            <a:r>
              <a:rPr lang="en-US" b="1" dirty="0"/>
              <a:t> live on 1 percent of state’s land</a:t>
            </a:r>
          </a:p>
          <a:p>
            <a:r>
              <a:rPr lang="en-US" b="1" dirty="0"/>
              <a:t>Census » Utah is among most urban states in nation.</a:t>
            </a:r>
          </a:p>
          <a:p>
            <a:r>
              <a:rPr lang="en-US" sz="1100" b="1" dirty="0"/>
              <a:t>By Lee </a:t>
            </a:r>
            <a:r>
              <a:rPr lang="en-US" sz="1100" b="1" dirty="0" smtClean="0"/>
              <a:t>Davidson The </a:t>
            </a:r>
            <a:r>
              <a:rPr lang="en-US" sz="1100" b="1" dirty="0"/>
              <a:t>Salt Lake Tribune</a:t>
            </a:r>
          </a:p>
          <a:p>
            <a:r>
              <a:rPr lang="en-US" sz="1100" dirty="0"/>
              <a:t>First Published Mar 26 2012 04:14 pm • Last Updated Mar 27 2012 11:42 am</a:t>
            </a:r>
          </a:p>
          <a:p>
            <a:r>
              <a:rPr lang="en-US" dirty="0"/>
              <a:t>Nine of every 10 </a:t>
            </a:r>
            <a:r>
              <a:rPr lang="en-US" dirty="0" err="1"/>
              <a:t>Utahns</a:t>
            </a:r>
            <a:r>
              <a:rPr lang="en-US" dirty="0"/>
              <a:t> now live in urban areas — and crowd together onto just 1.1 percent of the state’s land mass, according to 2010 Census data released Monday.</a:t>
            </a:r>
          </a:p>
          <a:p>
            <a:r>
              <a:rPr lang="en-US" dirty="0"/>
              <a:t>That makes Utah the eighth most-urbanized state in the nation. It is more urban than such states as New York, Illinois and Connecticut.</a:t>
            </a:r>
          </a:p>
        </p:txBody>
      </p:sp>
    </p:spTree>
    <p:extLst>
      <p:ext uri="{BB962C8B-B14F-4D97-AF65-F5344CB8AC3E}">
        <p14:creationId xmlns:p14="http://schemas.microsoft.com/office/powerpoint/2010/main" val="38010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Non-attainment and Maintenance Areas</a:t>
            </a:r>
          </a:p>
        </p:txBody>
      </p:sp>
      <p:pic>
        <p:nvPicPr>
          <p:cNvPr id="2232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5227" r="13889" b="10863"/>
          <a:stretch>
            <a:fillRect/>
          </a:stretch>
        </p:blipFill>
        <p:spPr>
          <a:xfrm>
            <a:off x="304800" y="1524000"/>
            <a:ext cx="8382000" cy="5334000"/>
          </a:xfrm>
        </p:spPr>
      </p:pic>
    </p:spTree>
    <p:extLst>
      <p:ext uri="{BB962C8B-B14F-4D97-AF65-F5344CB8AC3E}">
        <p14:creationId xmlns:p14="http://schemas.microsoft.com/office/powerpoint/2010/main" val="22419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75139" y="185894"/>
            <a:ext cx="8229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400" kern="0" dirty="0" smtClean="0"/>
              <a:t>Staff Review of Area Recommendations for the 2015 Ozone Standard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0604B-7796-46C9-8586-BA82437A0B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2" descr="http://www.deqinnerweb.utah.gov/branding/docs/aq/screen-1-inch-aq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8" y="5957455"/>
            <a:ext cx="19526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" y="1125694"/>
            <a:ext cx="6076662" cy="4572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61535"/>
            <a:ext cx="5257800" cy="4662055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400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72056835"/>
              </p:ext>
            </p:extLst>
          </p:nvPr>
        </p:nvGraphicFramePr>
        <p:xfrm>
          <a:off x="171738" y="1371600"/>
          <a:ext cx="881986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04" name="Worksheet" r:id="rId5" imgW="8505808" imgH="2686158" progId="Excel.Sheet.8">
                  <p:embed/>
                </p:oleObj>
              </mc:Choice>
              <mc:Fallback>
                <p:oleObj name="Worksheet" r:id="rId5" imgW="8505808" imgH="268615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38" y="1371600"/>
                        <a:ext cx="8819862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762000" y="5029201"/>
            <a:ext cx="792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* Days with monitored values above the level of the </a:t>
            </a:r>
            <a:r>
              <a:rPr lang="en-US" b="1" i="1" dirty="0">
                <a:latin typeface="Calibri" pitchFamily="34" charset="0"/>
              </a:rPr>
              <a:t>current </a:t>
            </a:r>
            <a:r>
              <a:rPr lang="en-US" dirty="0">
                <a:latin typeface="Calibri" pitchFamily="34" charset="0"/>
              </a:rPr>
              <a:t>National Ambient Air Quality Standards combined for PM2.5 and ozone (PM2.5 standard revised in 2006, ozone standard revised in </a:t>
            </a:r>
            <a:r>
              <a:rPr lang="en-US" dirty="0" smtClean="0">
                <a:latin typeface="Calibri" pitchFamily="34" charset="0"/>
              </a:rPr>
              <a:t>2015) + pending final quality assurance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75139" y="185894"/>
            <a:ext cx="8229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/>
              <a:t>Number of </a:t>
            </a:r>
            <a:r>
              <a:rPr lang="en-US" sz="2000" kern="0" dirty="0"/>
              <a:t>D</a:t>
            </a:r>
            <a:r>
              <a:rPr lang="en-US" sz="2000" kern="0" dirty="0" smtClean="0"/>
              <a:t>ays That Are and Those That Would </a:t>
            </a:r>
            <a:r>
              <a:rPr lang="en-US" sz="2000" kern="0" dirty="0"/>
              <a:t>H</a:t>
            </a:r>
            <a:r>
              <a:rPr lang="en-US" sz="2000" kern="0" dirty="0" smtClean="0"/>
              <a:t>ave Been Above the Current Federal Standards</a:t>
            </a:r>
            <a:br>
              <a:rPr lang="en-US" sz="2000" kern="0" dirty="0" smtClean="0"/>
            </a:br>
            <a:r>
              <a:rPr lang="en-US" sz="2000" kern="0" dirty="0" smtClean="0"/>
              <a:t>Salt Lake, Cache, and Utah County Areas</a:t>
            </a:r>
            <a:endParaRPr lang="en-US" sz="2400" kern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0604B-7796-46C9-8586-BA82437A0B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2" descr="http://www.deqinnerweb.utah.gov/branding/docs/aq/screen-1-inch-aq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8" y="5957455"/>
            <a:ext cx="19526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833399"/>
              </p:ext>
            </p:extLst>
          </p:nvPr>
        </p:nvGraphicFramePr>
        <p:xfrm>
          <a:off x="-247650" y="2257874"/>
          <a:ext cx="3790680" cy="323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59003"/>
              </p:ext>
            </p:extLst>
          </p:nvPr>
        </p:nvGraphicFramePr>
        <p:xfrm>
          <a:off x="2215702" y="2195961"/>
          <a:ext cx="5024886" cy="336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467802"/>
              </p:ext>
            </p:extLst>
          </p:nvPr>
        </p:nvGraphicFramePr>
        <p:xfrm>
          <a:off x="5257800" y="2286000"/>
          <a:ext cx="4817100" cy="326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61306" y="174307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alibri"/>
                <a:cs typeface="+mn-cs"/>
              </a:rPr>
              <a:t> 2002                                    2008                                  2014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5257800"/>
            <a:ext cx="7098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alibri"/>
                <a:cs typeface="+mn-cs"/>
              </a:rPr>
              <a:t>Tons/Day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alibri"/>
                <a:cs typeface="+mn-cs"/>
              </a:rPr>
              <a:t>471                                       386                                      320   </a:t>
            </a:r>
            <a:endParaRPr lang="en-US" sz="2400" b="1" dirty="0"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4869" y="104773"/>
            <a:ext cx="7909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ambria" panose="02040503050406030204" pitchFamily="18" charset="0"/>
                <a:cs typeface="+mn-cs"/>
              </a:rPr>
              <a:t>Wasatch Front Counties: Utah, Salt Lake, Davis and Weber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mbria" panose="02040503050406030204" pitchFamily="18" charset="0"/>
                <a:cs typeface="+mn-cs"/>
              </a:rPr>
              <a:t>Average Winter Day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mbria" panose="02040503050406030204" pitchFamily="18" charset="0"/>
                <a:cs typeface="+mn-cs"/>
              </a:rPr>
              <a:t>NO</a:t>
            </a:r>
            <a:r>
              <a:rPr lang="en-US" sz="2000" b="1" baseline="-25000" dirty="0" smtClean="0">
                <a:latin typeface="Cambria" panose="02040503050406030204" pitchFamily="18" charset="0"/>
                <a:cs typeface="+mn-cs"/>
              </a:rPr>
              <a:t>x</a:t>
            </a:r>
            <a:r>
              <a:rPr lang="en-US" sz="2000" b="1" dirty="0" smtClean="0">
                <a:latin typeface="Cambria" panose="02040503050406030204" pitchFamily="18" charset="0"/>
                <a:cs typeface="+mn-cs"/>
              </a:rPr>
              <a:t>, VOC, SO</a:t>
            </a:r>
            <a:r>
              <a:rPr lang="en-US" sz="2000" b="1" baseline="-25000" dirty="0" smtClean="0">
                <a:latin typeface="Cambria" panose="02040503050406030204" pitchFamily="18" charset="0"/>
                <a:cs typeface="+mn-cs"/>
              </a:rPr>
              <a:t>2</a:t>
            </a:r>
            <a:r>
              <a:rPr lang="en-US" sz="2000" b="1" dirty="0">
                <a:latin typeface="Cambria" panose="02040503050406030204" pitchFamily="18" charset="0"/>
                <a:cs typeface="+mn-cs"/>
              </a:rPr>
              <a:t> </a:t>
            </a:r>
            <a:r>
              <a:rPr lang="en-US" sz="2000" b="1" dirty="0" smtClean="0">
                <a:latin typeface="Cambria" panose="02040503050406030204" pitchFamily="18" charset="0"/>
                <a:cs typeface="+mn-cs"/>
              </a:rPr>
              <a:t>and Direct PM</a:t>
            </a:r>
            <a:r>
              <a:rPr lang="en-US" sz="2000" b="1" baseline="-25000" dirty="0" smtClean="0">
                <a:latin typeface="Cambria" panose="02040503050406030204" pitchFamily="18" charset="0"/>
                <a:cs typeface="+mn-cs"/>
              </a:rPr>
              <a:t>2.5 </a:t>
            </a:r>
            <a:r>
              <a:rPr lang="en-US" sz="2000" b="1" dirty="0" smtClean="0">
                <a:latin typeface="Cambria" panose="02040503050406030204" pitchFamily="18" charset="0"/>
                <a:cs typeface="+mn-cs"/>
              </a:rPr>
              <a:t> (most important contributors)   </a:t>
            </a:r>
            <a:endParaRPr lang="en-US" sz="2000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1740" y="6578797"/>
            <a:ext cx="2378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cs typeface="+mn-cs"/>
              </a:rPr>
              <a:t>Source: Utah Division of Air Quality</a:t>
            </a:r>
            <a:endParaRPr lang="en-US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9" name="Picture 2" descr="http://www.deqinnerweb.utah.gov/branding/docs/aq/screen-1-inch-aq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8" y="5957455"/>
            <a:ext cx="19526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Cicero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A50021"/>
      </a:accent1>
      <a:accent2>
        <a:srgbClr val="006393"/>
      </a:accent2>
      <a:accent3>
        <a:srgbClr val="7F7F7F"/>
      </a:accent3>
      <a:accent4>
        <a:srgbClr val="FF9900"/>
      </a:accent4>
      <a:accent5>
        <a:srgbClr val="800000"/>
      </a:accent5>
      <a:accent6>
        <a:srgbClr val="002060"/>
      </a:accent6>
      <a:hlink>
        <a:srgbClr val="A50021"/>
      </a:hlink>
      <a:folHlink>
        <a:srgbClr val="A5002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9525" algn="ctr">
          <a:solidFill>
            <a:schemeClr val="tx1">
              <a:lumMod val="50000"/>
              <a:lumOff val="50000"/>
            </a:schemeClr>
          </a:solidFill>
          <a:miter lim="800000"/>
          <a:headEnd/>
          <a:tailEnd/>
        </a:ln>
      </a:spPr>
      <a:bodyPr wrap="square" lIns="91440" rtlCol="0" anchor="ctr"/>
      <a:lstStyle>
        <a:defPPr algn="l">
          <a:spcBef>
            <a:spcPts val="0"/>
          </a:spcBef>
          <a:tabLst>
            <a:tab pos="7372350" algn="l"/>
          </a:tabLst>
          <a:defRPr sz="1200" dirty="0" smtClean="0">
            <a:solidFill>
              <a:schemeClr val="tx1"/>
            </a:solidFill>
            <a:latin typeface="+mj-lt"/>
            <a:cs typeface="Calibri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ltGray">
        <a:noFill/>
        <a:ln w="9525">
          <a:noFill/>
          <a:miter lim="800000"/>
          <a:headEnd/>
          <a:tailEnd/>
        </a:ln>
      </a:spPr>
      <a:bodyPr wrap="square" lIns="91419" tIns="45710" rIns="91419" bIns="45710" rtlCol="0" anchor="ctr" anchorCtr="0">
        <a:noAutofit/>
      </a:bodyPr>
      <a:lstStyle>
        <a:defPPr algn="l">
          <a:lnSpc>
            <a:spcPct val="90000"/>
          </a:lnSpc>
          <a:spcBef>
            <a:spcPts val="0"/>
          </a:spcBef>
          <a:spcAft>
            <a:spcPts val="0"/>
          </a:spcAft>
          <a:defRPr sz="12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ymantec Color Scheme">
        <a:dk1>
          <a:srgbClr val="000000"/>
        </a:dk1>
        <a:lt1>
          <a:srgbClr val="FFFFFF"/>
        </a:lt1>
        <a:dk2>
          <a:srgbClr val="000000"/>
        </a:dk2>
        <a:lt2>
          <a:srgbClr val="8C919A"/>
        </a:lt2>
        <a:accent1>
          <a:srgbClr val="848561"/>
        </a:accent1>
        <a:accent2>
          <a:srgbClr val="E6BA00"/>
        </a:accent2>
        <a:accent3>
          <a:srgbClr val="4D6883"/>
        </a:accent3>
        <a:accent4>
          <a:srgbClr val="F27F1A"/>
        </a:accent4>
        <a:accent5>
          <a:srgbClr val="A30609"/>
        </a:accent5>
        <a:accent6>
          <a:srgbClr val="7F6377"/>
        </a:accent6>
        <a:hlink>
          <a:srgbClr val="4D6883"/>
        </a:hlink>
        <a:folHlink>
          <a:srgbClr val="F27F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Red">
      <a:srgbClr val="B32317"/>
    </a:custClr>
    <a:custClr name="Blue">
      <a:srgbClr val="3B3B69"/>
    </a:custClr>
    <a:custClr name="Yellow">
      <a:srgbClr val="E0991A"/>
    </a:custClr>
    <a:custClr name="Taupe">
      <a:srgbClr val="867C50"/>
    </a:custClr>
    <a:custClr name="Teal">
      <a:srgbClr val="31565D"/>
    </a:custClr>
  </a:custClrLst>
  <a:extLst>
    <a:ext uri="{05A4C25C-085E-4340-85A3-A5531E510DB2}">
      <thm15:themeFamily xmlns="" xmlns:thm15="http://schemas.microsoft.com/office/thememl/2012/main" name="Cicero Template Blue Scheme (c1) 2014-12-17" id="{A3E2AAFE-374E-47EA-8EF0-1621EB9D6AC1}" vid="{9921C728-3A13-4FDD-A6BA-45284527A16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15385</TotalTime>
  <Words>262</Words>
  <Application>Microsoft Office PowerPoint</Application>
  <PresentationFormat>On-screen Show (4:3)</PresentationFormat>
  <Paragraphs>67</Paragraphs>
  <Slides>10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Orbit</vt:lpstr>
      <vt:lpstr>1_blank</vt:lpstr>
      <vt:lpstr>Worksheet</vt:lpstr>
      <vt:lpstr>Utah’s Air Quality</vt:lpstr>
      <vt:lpstr>Utah experiences good air quality, except for about 5% of days on average when we exceed current federal health standards</vt:lpstr>
      <vt:lpstr>Air Quality</vt:lpstr>
      <vt:lpstr>Land Ownership and Topography</vt:lpstr>
      <vt:lpstr>Results in Concentrated Population and Associated Pollution</vt:lpstr>
      <vt:lpstr>Non-attainment and Maintenance Areas</vt:lpstr>
      <vt:lpstr>PowerPoint Presentation</vt:lpstr>
      <vt:lpstr>PowerPoint Presentation</vt:lpstr>
      <vt:lpstr>PowerPoint Presentation</vt:lpstr>
      <vt:lpstr>Three Day Forecast and App</vt:lpstr>
    </vt:vector>
  </TitlesOfParts>
  <Company>State of Utah DEQ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Conservation Act</dc:title>
  <dc:creator>Bryce Bird</dc:creator>
  <cp:lastModifiedBy>Bryce Bird</cp:lastModifiedBy>
  <cp:revision>179</cp:revision>
  <dcterms:created xsi:type="dcterms:W3CDTF">2007-07-05T20:37:24Z</dcterms:created>
  <dcterms:modified xsi:type="dcterms:W3CDTF">2017-01-11T15:13:24Z</dcterms:modified>
</cp:coreProperties>
</file>